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nHM1j4XN2RhTlaapoIQeIlMP5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676"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9" name="Google Shape;159;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Calibri"/>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df3251cefb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df3251cefb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df3251cefb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18"/>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8"/>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360"/>
              </a:spcBef>
              <a:spcAft>
                <a:spcPts val="0"/>
              </a:spcAft>
              <a:buClr>
                <a:srgbClr val="888888"/>
              </a:buClr>
              <a:buSzPts val="1800"/>
              <a:buNone/>
              <a:defRPr sz="1800">
                <a:solidFill>
                  <a:srgbClr val="888888"/>
                </a:solidFill>
              </a:defRPr>
            </a:lvl1pPr>
            <a:lvl2pPr lvl="1" algn="ctr">
              <a:spcBef>
                <a:spcPts val="280"/>
              </a:spcBef>
              <a:spcAft>
                <a:spcPts val="0"/>
              </a:spcAft>
              <a:buClr>
                <a:srgbClr val="888888"/>
              </a:buClr>
              <a:buSzPts val="1400"/>
              <a:buNone/>
              <a:defRPr>
                <a:solidFill>
                  <a:srgbClr val="888888"/>
                </a:solidFill>
              </a:defRPr>
            </a:lvl2pPr>
            <a:lvl3pPr lvl="2" algn="ctr">
              <a:spcBef>
                <a:spcPts val="280"/>
              </a:spcBef>
              <a:spcAft>
                <a:spcPts val="0"/>
              </a:spcAft>
              <a:buClr>
                <a:srgbClr val="888888"/>
              </a:buClr>
              <a:buSzPts val="1400"/>
              <a:buNone/>
              <a:defRPr>
                <a:solidFill>
                  <a:srgbClr val="888888"/>
                </a:solidFill>
              </a:defRPr>
            </a:lvl3pPr>
            <a:lvl4pPr lvl="3" algn="ctr">
              <a:spcBef>
                <a:spcPts val="280"/>
              </a:spcBef>
              <a:spcAft>
                <a:spcPts val="0"/>
              </a:spcAft>
              <a:buClr>
                <a:srgbClr val="888888"/>
              </a:buClr>
              <a:buSzPts val="14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20" name="Google Shape;20;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1"/>
        <p:cNvGrpSpPr/>
        <p:nvPr/>
      </p:nvGrpSpPr>
      <p:grpSpPr>
        <a:xfrm>
          <a:off x="0" y="0"/>
          <a:ext cx="0" cy="0"/>
          <a:chOff x="0" y="0"/>
          <a:chExt cx="0" cy="0"/>
        </a:xfrm>
      </p:grpSpPr>
      <p:sp>
        <p:nvSpPr>
          <p:cNvPr id="72" name="Google Shape;72;p27"/>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27"/>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rm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4" name="Google Shape;74;p27"/>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75" name="Google Shape;75;p2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8"/>
        <p:cNvGrpSpPr/>
        <p:nvPr/>
      </p:nvGrpSpPr>
      <p:grpSpPr>
        <a:xfrm>
          <a:off x="0" y="0"/>
          <a:ext cx="0" cy="0"/>
          <a:chOff x="0" y="0"/>
          <a:chExt cx="0" cy="0"/>
        </a:xfrm>
      </p:grpSpPr>
      <p:sp>
        <p:nvSpPr>
          <p:cNvPr id="79" name="Google Shape;79;p2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8"/>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2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29"/>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 name="Google Shape;86;p29"/>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2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2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sz="3200">
                <a:solidFill>
                  <a:srgbClr val="FF0000"/>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9"/>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6" name="Google Shape;26;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body" type="tx">
  <p:cSld name="TITLE_AND_BODY">
    <p:spTree>
      <p:nvGrpSpPr>
        <p:cNvPr id="1" name="Shape 29"/>
        <p:cNvGrpSpPr/>
        <p:nvPr/>
      </p:nvGrpSpPr>
      <p:grpSpPr>
        <a:xfrm>
          <a:off x="0" y="0"/>
          <a:ext cx="0" cy="0"/>
          <a:chOff x="0" y="0"/>
          <a:chExt cx="0" cy="0"/>
        </a:xfrm>
      </p:grpSpPr>
      <p:sp>
        <p:nvSpPr>
          <p:cNvPr id="30" name="Google Shape;30;p20"/>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FF0000"/>
              </a:buClr>
              <a:buSzPts val="2800"/>
              <a:buFont typeface="Calibri"/>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1" name="Google Shape;31;p20"/>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Clr>
                <a:schemeClr val="dk1"/>
              </a:buClr>
              <a:buSzPts val="1800"/>
              <a:buChar char="●"/>
              <a:defRPr/>
            </a:lvl1pPr>
            <a:lvl2pPr marL="914400" lvl="1" indent="-317500" algn="l">
              <a:lnSpc>
                <a:spcPct val="115000"/>
              </a:lnSpc>
              <a:spcBef>
                <a:spcPts val="1600"/>
              </a:spcBef>
              <a:spcAft>
                <a:spcPts val="0"/>
              </a:spcAft>
              <a:buClr>
                <a:schemeClr val="dk1"/>
              </a:buClr>
              <a:buSzPts val="1400"/>
              <a:buChar char="○"/>
              <a:defRPr/>
            </a:lvl2pPr>
            <a:lvl3pPr marL="1371600" lvl="2" indent="-317500" algn="l">
              <a:lnSpc>
                <a:spcPct val="115000"/>
              </a:lnSpc>
              <a:spcBef>
                <a:spcPts val="1600"/>
              </a:spcBef>
              <a:spcAft>
                <a:spcPts val="0"/>
              </a:spcAft>
              <a:buClr>
                <a:schemeClr val="dk1"/>
              </a:buClr>
              <a:buSzPts val="1400"/>
              <a:buChar char="■"/>
              <a:defRPr/>
            </a:lvl3pPr>
            <a:lvl4pPr marL="1828800" lvl="3" indent="-317500" algn="l">
              <a:lnSpc>
                <a:spcPct val="115000"/>
              </a:lnSpc>
              <a:spcBef>
                <a:spcPts val="1600"/>
              </a:spcBef>
              <a:spcAft>
                <a:spcPts val="0"/>
              </a:spcAft>
              <a:buClr>
                <a:schemeClr val="dk1"/>
              </a:buClr>
              <a:buSzPts val="1400"/>
              <a:buChar char="●"/>
              <a:defRPr/>
            </a:lvl4pPr>
            <a:lvl5pPr marL="2286000" lvl="4" indent="-317500" algn="l">
              <a:lnSpc>
                <a:spcPct val="115000"/>
              </a:lnSpc>
              <a:spcBef>
                <a:spcPts val="1600"/>
              </a:spcBef>
              <a:spcAft>
                <a:spcPts val="0"/>
              </a:spcAft>
              <a:buClr>
                <a:schemeClr val="dk1"/>
              </a:buClr>
              <a:buSzPts val="1400"/>
              <a:buChar char="○"/>
              <a:defRPr/>
            </a:lvl5pPr>
            <a:lvl6pPr marL="2743200" lvl="5" indent="-317500" algn="l">
              <a:lnSpc>
                <a:spcPct val="115000"/>
              </a:lnSpc>
              <a:spcBef>
                <a:spcPts val="1600"/>
              </a:spcBef>
              <a:spcAft>
                <a:spcPts val="0"/>
              </a:spcAft>
              <a:buClr>
                <a:schemeClr val="dk1"/>
              </a:buClr>
              <a:buSzPts val="1400"/>
              <a:buChar char="■"/>
              <a:defRPr/>
            </a:lvl6pPr>
            <a:lvl7pPr marL="3200400" lvl="6" indent="-317500" algn="l">
              <a:lnSpc>
                <a:spcPct val="115000"/>
              </a:lnSpc>
              <a:spcBef>
                <a:spcPts val="1600"/>
              </a:spcBef>
              <a:spcAft>
                <a:spcPts val="0"/>
              </a:spcAft>
              <a:buClr>
                <a:schemeClr val="dk1"/>
              </a:buClr>
              <a:buSzPts val="1400"/>
              <a:buChar char="●"/>
              <a:defRPr/>
            </a:lvl7pPr>
            <a:lvl8pPr marL="3657600" lvl="7" indent="-317500" algn="l">
              <a:lnSpc>
                <a:spcPct val="115000"/>
              </a:lnSpc>
              <a:spcBef>
                <a:spcPts val="1600"/>
              </a:spcBef>
              <a:spcAft>
                <a:spcPts val="0"/>
              </a:spcAft>
              <a:buClr>
                <a:schemeClr val="dk1"/>
              </a:buClr>
              <a:buSzPts val="1400"/>
              <a:buChar char="○"/>
              <a:defRPr/>
            </a:lvl8pPr>
            <a:lvl9pPr marL="4114800" lvl="8" indent="-317500" algn="l">
              <a:lnSpc>
                <a:spcPct val="115000"/>
              </a:lnSpc>
              <a:spcBef>
                <a:spcPts val="1600"/>
              </a:spcBef>
              <a:spcAft>
                <a:spcPts val="1600"/>
              </a:spcAft>
              <a:buClr>
                <a:schemeClr val="dk1"/>
              </a:buClr>
              <a:buSzPts val="1400"/>
              <a:buChar char="■"/>
              <a:defRPr/>
            </a:lvl9pPr>
          </a:lstStyle>
          <a:p>
            <a:endParaRPr/>
          </a:p>
        </p:txBody>
      </p:sp>
      <p:sp>
        <p:nvSpPr>
          <p:cNvPr id="32" name="Google Shape;32;p20"/>
          <p:cNvSpPr txBox="1">
            <a:spLocks noGrp="1"/>
          </p:cNvSpPr>
          <p:nvPr>
            <p:ph type="sldNum" idx="12"/>
          </p:nvPr>
        </p:nvSpPr>
        <p:spPr>
          <a:xfrm>
            <a:off x="8472458" y="6217623"/>
            <a:ext cx="548700" cy="524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3"/>
        <p:cNvGrpSpPr/>
        <p:nvPr/>
      </p:nvGrpSpPr>
      <p:grpSpPr>
        <a:xfrm>
          <a:off x="0" y="0"/>
          <a:ext cx="0" cy="0"/>
          <a:chOff x="0" y="0"/>
          <a:chExt cx="0" cy="0"/>
        </a:xfrm>
      </p:grpSpPr>
      <p:sp>
        <p:nvSpPr>
          <p:cNvPr id="34" name="Google Shape;34;p21"/>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rgbClr val="FF0000"/>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1"/>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6" name="Google Shape;36;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39"/>
        <p:cNvGrpSpPr/>
        <p:nvPr/>
      </p:nvGrpSpPr>
      <p:grpSpPr>
        <a:xfrm>
          <a:off x="0" y="0"/>
          <a:ext cx="0" cy="0"/>
          <a:chOff x="0" y="0"/>
          <a:chExt cx="0" cy="0"/>
        </a:xfrm>
      </p:grpSpPr>
      <p:sp>
        <p:nvSpPr>
          <p:cNvPr id="40" name="Google Shape;40;p2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22"/>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22"/>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3" name="Google Shape;43;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6"/>
        <p:cNvGrpSpPr/>
        <p:nvPr/>
      </p:nvGrpSpPr>
      <p:grpSpPr>
        <a:xfrm>
          <a:off x="0" y="0"/>
          <a:ext cx="0" cy="0"/>
          <a:chOff x="0" y="0"/>
          <a:chExt cx="0" cy="0"/>
        </a:xfrm>
      </p:grpSpPr>
      <p:sp>
        <p:nvSpPr>
          <p:cNvPr id="47" name="Google Shape;47;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32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23"/>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9" name="Google Shape;49;p23"/>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0" name="Google Shape;50;p23"/>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1" name="Google Shape;51;p23"/>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2" name="Google Shape;52;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5"/>
        <p:cNvGrpSpPr/>
        <p:nvPr/>
      </p:nvGrpSpPr>
      <p:grpSpPr>
        <a:xfrm>
          <a:off x="0" y="0"/>
          <a:ext cx="0" cy="0"/>
          <a:chOff x="0" y="0"/>
          <a:chExt cx="0" cy="0"/>
        </a:xfrm>
      </p:grpSpPr>
      <p:sp>
        <p:nvSpPr>
          <p:cNvPr id="56" name="Google Shape;56;p24"/>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FF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60"/>
        <p:cNvGrpSpPr/>
        <p:nvPr/>
      </p:nvGrpSpPr>
      <p:grpSpPr>
        <a:xfrm>
          <a:off x="0" y="0"/>
          <a:ext cx="0" cy="0"/>
          <a:chOff x="0" y="0"/>
          <a:chExt cx="0" cy="0"/>
        </a:xfrm>
      </p:grpSpPr>
      <p:sp>
        <p:nvSpPr>
          <p:cNvPr id="61" name="Google Shape;61;p2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2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4"/>
        <p:cNvGrpSpPr/>
        <p:nvPr/>
      </p:nvGrpSpPr>
      <p:grpSpPr>
        <a:xfrm>
          <a:off x="0" y="0"/>
          <a:ext cx="0" cy="0"/>
          <a:chOff x="0" y="0"/>
          <a:chExt cx="0" cy="0"/>
        </a:xfrm>
      </p:grpSpPr>
      <p:sp>
        <p:nvSpPr>
          <p:cNvPr id="65" name="Google Shape;65;p26"/>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FF0000"/>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26"/>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7" name="Google Shape;67;p26"/>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8" name="Google Shape;68;p2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rgbClr val="FF0000"/>
              </a:buClr>
              <a:buSzPts val="3200"/>
              <a:buFont typeface="Calibri"/>
              <a:buNone/>
              <a:defRPr sz="3200" b="0" i="0" u="none" strike="noStrike" cap="none">
                <a:solidFill>
                  <a:srgbClr val="FF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7"/>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2pPr>
            <a:lvl3pPr marL="1371600" marR="0" lvl="2"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3pPr>
            <a:lvl4pPr marL="1828800" marR="0" lvl="3"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5" name="Google Shape;15;p17"/>
          <p:cNvPicPr preferRelativeResize="0"/>
          <p:nvPr/>
        </p:nvPicPr>
        <p:blipFill rotWithShape="1">
          <a:blip r:embed="rId14">
            <a:alphaModFix/>
          </a:blip>
          <a:srcRect/>
          <a:stretch/>
        </p:blipFill>
        <p:spPr>
          <a:xfrm>
            <a:off x="222675" y="214225"/>
            <a:ext cx="1578401" cy="783575"/>
          </a:xfrm>
          <a:prstGeom prst="rect">
            <a:avLst/>
          </a:prstGeom>
          <a:noFill/>
          <a:ln>
            <a:noFill/>
          </a:ln>
        </p:spPr>
      </p:pic>
      <p:pic>
        <p:nvPicPr>
          <p:cNvPr id="16" name="Google Shape;16;p17"/>
          <p:cNvPicPr preferRelativeResize="0"/>
          <p:nvPr/>
        </p:nvPicPr>
        <p:blipFill rotWithShape="1">
          <a:blip r:embed="rId15">
            <a:alphaModFix/>
          </a:blip>
          <a:srcRect/>
          <a:stretch/>
        </p:blipFill>
        <p:spPr>
          <a:xfrm>
            <a:off x="0" y="5492140"/>
            <a:ext cx="9144000" cy="136586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93"/>
        <p:cNvGrpSpPr/>
        <p:nvPr/>
      </p:nvGrpSpPr>
      <p:grpSpPr>
        <a:xfrm>
          <a:off x="0" y="0"/>
          <a:ext cx="0" cy="0"/>
          <a:chOff x="0" y="0"/>
          <a:chExt cx="0" cy="0"/>
        </a:xfrm>
      </p:grpSpPr>
      <p:sp>
        <p:nvSpPr>
          <p:cNvPr id="94" name="Google Shape;94;p1"/>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Communication Skills</a:t>
            </a:r>
            <a:endParaRPr/>
          </a:p>
        </p:txBody>
      </p:sp>
      <p:sp>
        <p:nvSpPr>
          <p:cNvPr id="95" name="Google Shape;95;p1"/>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lnSpcReduction="10000"/>
          </a:bodyPr>
          <a:lstStyle/>
          <a:p>
            <a:pPr marL="0" lvl="0" indent="0" algn="ctr" rtl="0">
              <a:spcBef>
                <a:spcPts val="0"/>
              </a:spcBef>
              <a:spcAft>
                <a:spcPts val="0"/>
              </a:spcAft>
              <a:buClr>
                <a:schemeClr val="dk1"/>
              </a:buClr>
              <a:buSzPts val="2500"/>
              <a:buNone/>
            </a:pPr>
            <a:r>
              <a:rPr lang="en-US" sz="2500">
                <a:solidFill>
                  <a:schemeClr val="dk1"/>
                </a:solidFill>
              </a:rPr>
              <a:t>Class IX , Session 5: Writing Skills: Sentences ( IT #402)</a:t>
            </a:r>
            <a:endParaRPr/>
          </a:p>
          <a:p>
            <a:pPr marL="0" lvl="0" indent="0" algn="ctr" rtl="0">
              <a:lnSpc>
                <a:spcPct val="115000"/>
              </a:lnSpc>
              <a:spcBef>
                <a:spcPts val="500"/>
              </a:spcBef>
              <a:spcAft>
                <a:spcPts val="0"/>
              </a:spcAft>
              <a:buClr>
                <a:schemeClr val="dk1"/>
              </a:buClr>
              <a:buSzPts val="1100"/>
              <a:buFont typeface="Arial"/>
              <a:buNone/>
            </a:pPr>
            <a:r>
              <a:rPr lang="en-US" sz="2500">
                <a:solidFill>
                  <a:schemeClr val="dk1"/>
                </a:solidFill>
              </a:rPr>
              <a:t>By : Gitashree Nayak</a:t>
            </a:r>
            <a:endParaRPr sz="2500">
              <a:solidFill>
                <a:schemeClr val="dk1"/>
              </a:solidFill>
            </a:endParaRPr>
          </a:p>
          <a:p>
            <a:pPr marL="0" lvl="0" indent="0" algn="ctr" rtl="0">
              <a:lnSpc>
                <a:spcPct val="115000"/>
              </a:lnSpc>
              <a:spcBef>
                <a:spcPts val="500"/>
              </a:spcBef>
              <a:spcAft>
                <a:spcPts val="0"/>
              </a:spcAft>
              <a:buClr>
                <a:schemeClr val="dk1"/>
              </a:buClr>
              <a:buSzPts val="1100"/>
              <a:buFont typeface="Arial"/>
              <a:buNone/>
            </a:pPr>
            <a:r>
              <a:rPr lang="en-US" sz="2500">
                <a:solidFill>
                  <a:schemeClr val="dk1"/>
                </a:solidFill>
              </a:rPr>
              <a:t>Mob No. : 9439656911</a:t>
            </a:r>
            <a:endParaRPr sz="2500">
              <a:solidFill>
                <a:schemeClr val="dk1"/>
              </a:solidFill>
            </a:endParaRPr>
          </a:p>
        </p:txBody>
      </p:sp>
      <p:pic>
        <p:nvPicPr>
          <p:cNvPr id="96" name="Google Shape;96;p1"/>
          <p:cNvPicPr preferRelativeResize="0"/>
          <p:nvPr/>
        </p:nvPicPr>
        <p:blipFill rotWithShape="1">
          <a:blip r:embed="rId3">
            <a:alphaModFix/>
          </a:blip>
          <a:srcRect/>
          <a:stretch/>
        </p:blipFill>
        <p:spPr>
          <a:xfrm>
            <a:off x="7424860" y="127650"/>
            <a:ext cx="1578401" cy="783575"/>
          </a:xfrm>
          <a:prstGeom prst="rect">
            <a:avLst/>
          </a:prstGeom>
          <a:noFill/>
          <a:ln>
            <a:noFill/>
          </a:ln>
        </p:spPr>
      </p:pic>
      <p:pic>
        <p:nvPicPr>
          <p:cNvPr id="97" name="Google Shape;97;p1"/>
          <p:cNvPicPr preferRelativeResize="0"/>
          <p:nvPr/>
        </p:nvPicPr>
        <p:blipFill rotWithShape="1">
          <a:blip r:embed="rId4">
            <a:alphaModFix/>
          </a:blip>
          <a:srcRect/>
          <a:stretch/>
        </p:blipFill>
        <p:spPr>
          <a:xfrm>
            <a:off x="0" y="5492140"/>
            <a:ext cx="9144000" cy="136586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154"/>
        <p:cNvGrpSpPr/>
        <p:nvPr/>
      </p:nvGrpSpPr>
      <p:grpSpPr>
        <a:xfrm>
          <a:off x="0" y="0"/>
          <a:ext cx="0" cy="0"/>
          <a:chOff x="0" y="0"/>
          <a:chExt cx="0" cy="0"/>
        </a:xfrm>
      </p:grpSpPr>
      <p:sp>
        <p:nvSpPr>
          <p:cNvPr id="155" name="Google Shape;155;p9"/>
          <p:cNvSpPr txBox="1">
            <a:spLocks noGrp="1"/>
          </p:cNvSpPr>
          <p:nvPr>
            <p:ph type="title"/>
          </p:nvPr>
        </p:nvSpPr>
        <p:spPr>
          <a:xfrm>
            <a:off x="-15540" y="264363"/>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         Types of sentences (according to </a:t>
            </a:r>
            <a:br>
              <a:rPr lang="en-US" dirty="0"/>
            </a:br>
            <a:r>
              <a:rPr lang="en-US" dirty="0"/>
              <a:t>their purpose)</a:t>
            </a:r>
            <a:endParaRPr dirty="0"/>
          </a:p>
        </p:txBody>
      </p:sp>
      <p:pic>
        <p:nvPicPr>
          <p:cNvPr id="156" name="Google Shape;156;p9"/>
          <p:cNvPicPr preferRelativeResize="0">
            <a:picLocks noGrp="1"/>
          </p:cNvPicPr>
          <p:nvPr>
            <p:ph type="body" idx="1"/>
          </p:nvPr>
        </p:nvPicPr>
        <p:blipFill rotWithShape="1">
          <a:blip r:embed="rId3">
            <a:alphaModFix/>
          </a:blip>
          <a:srcRect/>
          <a:stretch/>
        </p:blipFill>
        <p:spPr>
          <a:xfrm>
            <a:off x="457200" y="2060848"/>
            <a:ext cx="8507288" cy="2835797"/>
          </a:xfrm>
          <a:prstGeom prst="rect">
            <a:avLst/>
          </a:prstGeom>
          <a:noFill/>
          <a:ln>
            <a:noFill/>
          </a:ln>
        </p:spPr>
      </p:pic>
      <p:pic>
        <p:nvPicPr>
          <p:cNvPr id="4" name="Google Shape;96;p1">
            <a:extLst>
              <a:ext uri="{FF2B5EF4-FFF2-40B4-BE49-F238E27FC236}">
                <a16:creationId xmlns:a16="http://schemas.microsoft.com/office/drawing/2014/main" id="{6D1C90B4-7B04-4238-B11D-9A1A41B73FF2}"/>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160"/>
        <p:cNvGrpSpPr/>
        <p:nvPr/>
      </p:nvGrpSpPr>
      <p:grpSpPr>
        <a:xfrm>
          <a:off x="0" y="0"/>
          <a:ext cx="0" cy="0"/>
          <a:chOff x="0" y="0"/>
          <a:chExt cx="0" cy="0"/>
        </a:xfrm>
      </p:grpSpPr>
      <p:sp>
        <p:nvSpPr>
          <p:cNvPr id="161" name="Google Shape;161;p10"/>
          <p:cNvSpPr txBox="1">
            <a:spLocks noGrp="1"/>
          </p:cNvSpPr>
          <p:nvPr>
            <p:ph type="title"/>
          </p:nvPr>
        </p:nvSpPr>
        <p:spPr>
          <a:xfrm>
            <a:off x="-400692" y="127650"/>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dirty="0"/>
              <a:t>         Types of sentences (according to their</a:t>
            </a:r>
            <a:br>
              <a:rPr lang="en-US" dirty="0"/>
            </a:br>
            <a:r>
              <a:rPr lang="en-US" dirty="0"/>
              <a:t>purpose)</a:t>
            </a:r>
            <a:endParaRPr dirty="0"/>
          </a:p>
        </p:txBody>
      </p:sp>
      <p:pic>
        <p:nvPicPr>
          <p:cNvPr id="162" name="Google Shape;162;p10"/>
          <p:cNvPicPr preferRelativeResize="0">
            <a:picLocks noGrp="1"/>
          </p:cNvPicPr>
          <p:nvPr>
            <p:ph type="body" idx="1"/>
          </p:nvPr>
        </p:nvPicPr>
        <p:blipFill rotWithShape="1">
          <a:blip r:embed="rId3">
            <a:alphaModFix/>
          </a:blip>
          <a:srcRect/>
          <a:stretch/>
        </p:blipFill>
        <p:spPr>
          <a:xfrm>
            <a:off x="611560" y="2204864"/>
            <a:ext cx="8229599" cy="2739405"/>
          </a:xfrm>
          <a:prstGeom prst="rect">
            <a:avLst/>
          </a:prstGeom>
          <a:noFill/>
          <a:ln>
            <a:noFill/>
          </a:ln>
        </p:spPr>
      </p:pic>
      <p:pic>
        <p:nvPicPr>
          <p:cNvPr id="4" name="Google Shape;96;p1">
            <a:extLst>
              <a:ext uri="{FF2B5EF4-FFF2-40B4-BE49-F238E27FC236}">
                <a16:creationId xmlns:a16="http://schemas.microsoft.com/office/drawing/2014/main" id="{81A084E8-1D6F-41CE-88BA-C4C00AB9015A}"/>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166"/>
        <p:cNvGrpSpPr/>
        <p:nvPr/>
      </p:nvGrpSpPr>
      <p:grpSpPr>
        <a:xfrm>
          <a:off x="0" y="0"/>
          <a:ext cx="0" cy="0"/>
          <a:chOff x="0" y="0"/>
          <a:chExt cx="0" cy="0"/>
        </a:xfrm>
      </p:grpSpPr>
      <p:sp>
        <p:nvSpPr>
          <p:cNvPr id="167" name="Google Shape;167;p11"/>
          <p:cNvSpPr txBox="1">
            <a:spLocks noGrp="1"/>
          </p:cNvSpPr>
          <p:nvPr>
            <p:ph type="title"/>
          </p:nvPr>
        </p:nvSpPr>
        <p:spPr>
          <a:xfrm>
            <a:off x="-15540" y="270780"/>
            <a:ext cx="8229600" cy="922114"/>
          </a:xfrm>
          <a:prstGeom prst="rect">
            <a:avLst/>
          </a:prstGeom>
          <a:noFill/>
          <a:ln>
            <a:noFill/>
          </a:ln>
        </p:spPr>
        <p:txBody>
          <a:bodyPr spcFirstLastPara="1" wrap="square" lIns="91425" tIns="45700" rIns="91425" bIns="45700" anchor="ctr" anchorCtr="0">
            <a:normAutofit fontScale="90000"/>
          </a:bodyPr>
          <a:lstStyle/>
          <a:p>
            <a:pPr marL="0" lvl="0" indent="0" algn="ctr" rtl="0">
              <a:spcBef>
                <a:spcPts val="0"/>
              </a:spcBef>
              <a:spcAft>
                <a:spcPts val="0"/>
              </a:spcAft>
              <a:buClr>
                <a:srgbClr val="FF0000"/>
              </a:buClr>
              <a:buSzPct val="100000"/>
              <a:buFont typeface="Calibri"/>
              <a:buNone/>
            </a:pPr>
            <a:r>
              <a:rPr lang="en-US" dirty="0"/>
              <a:t>         Types of sentences (according to their</a:t>
            </a:r>
            <a:br>
              <a:rPr lang="en-US" dirty="0"/>
            </a:br>
            <a:r>
              <a:rPr lang="en-US" dirty="0"/>
              <a:t>purpose)</a:t>
            </a:r>
            <a:endParaRPr dirty="0"/>
          </a:p>
        </p:txBody>
      </p:sp>
      <p:pic>
        <p:nvPicPr>
          <p:cNvPr id="168" name="Google Shape;168;p11"/>
          <p:cNvPicPr preferRelativeResize="0">
            <a:picLocks noGrp="1"/>
          </p:cNvPicPr>
          <p:nvPr>
            <p:ph type="body" idx="1"/>
          </p:nvPr>
        </p:nvPicPr>
        <p:blipFill rotWithShape="1">
          <a:blip r:embed="rId3">
            <a:alphaModFix/>
          </a:blip>
          <a:srcRect/>
          <a:stretch/>
        </p:blipFill>
        <p:spPr>
          <a:xfrm>
            <a:off x="323528" y="1196752"/>
            <a:ext cx="8820472" cy="4929411"/>
          </a:xfrm>
          <a:prstGeom prst="rect">
            <a:avLst/>
          </a:prstGeom>
          <a:noFill/>
          <a:ln>
            <a:noFill/>
          </a:ln>
        </p:spPr>
      </p:pic>
      <p:pic>
        <p:nvPicPr>
          <p:cNvPr id="4" name="Google Shape;96;p1">
            <a:extLst>
              <a:ext uri="{FF2B5EF4-FFF2-40B4-BE49-F238E27FC236}">
                <a16:creationId xmlns:a16="http://schemas.microsoft.com/office/drawing/2014/main" id="{29000ABE-8955-4D9F-BEF4-D1E98636943C}"/>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172"/>
        <p:cNvGrpSpPr/>
        <p:nvPr/>
      </p:nvGrpSpPr>
      <p:grpSpPr>
        <a:xfrm>
          <a:off x="0" y="0"/>
          <a:ext cx="0" cy="0"/>
          <a:chOff x="0" y="0"/>
          <a:chExt cx="0" cy="0"/>
        </a:xfrm>
      </p:grpSpPr>
      <p:sp>
        <p:nvSpPr>
          <p:cNvPr id="173" name="Google Shape;173;p12"/>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Paragraphs</a:t>
            </a:r>
            <a:endParaRPr/>
          </a:p>
        </p:txBody>
      </p:sp>
      <p:sp>
        <p:nvSpPr>
          <p:cNvPr id="174" name="Google Shape;174;p12"/>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b="0" i="0" u="none" strike="noStrike"/>
              <a:t>A group of sentences forms a paragraph. While writing a paragraph, make sure the sentences have a common idea.</a:t>
            </a:r>
            <a:endParaRPr/>
          </a:p>
          <a:p>
            <a:pPr marL="342900" lvl="0" indent="-342900" algn="just" rtl="0">
              <a:spcBef>
                <a:spcPts val="400"/>
              </a:spcBef>
              <a:spcAft>
                <a:spcPts val="0"/>
              </a:spcAft>
              <a:buClr>
                <a:schemeClr val="dk1"/>
              </a:buClr>
              <a:buSzPts val="2000"/>
              <a:buChar char="•"/>
            </a:pPr>
            <a:r>
              <a:rPr lang="en-US" sz="2000" b="1"/>
              <a:t>Example of a Paragraph</a:t>
            </a:r>
            <a:endParaRPr/>
          </a:p>
          <a:p>
            <a:pPr marL="342900" lvl="0" indent="-342900" algn="just" rtl="0">
              <a:spcBef>
                <a:spcPts val="400"/>
              </a:spcBef>
              <a:spcAft>
                <a:spcPts val="0"/>
              </a:spcAft>
              <a:buClr>
                <a:schemeClr val="dk1"/>
              </a:buClr>
              <a:buSzPts val="2000"/>
              <a:buChar char="•"/>
            </a:pPr>
            <a:r>
              <a:rPr lang="en-US" sz="2000"/>
              <a:t>I go to Government Higher Secondary School, Balachadi. There are about 100 students and seven teachers in my school. My school is on the main road, very close to the City Railway Station and local hospital. I love going to school and learning new lessons. My school has a playground where I play cricket with my friends at the end of the day. There is a library too and I borrow one book every week. I love my school.</a:t>
            </a:r>
            <a:endParaRPr/>
          </a:p>
        </p:txBody>
      </p:sp>
      <p:pic>
        <p:nvPicPr>
          <p:cNvPr id="4" name="Google Shape;96;p1">
            <a:extLst>
              <a:ext uri="{FF2B5EF4-FFF2-40B4-BE49-F238E27FC236}">
                <a16:creationId xmlns:a16="http://schemas.microsoft.com/office/drawing/2014/main" id="{D5EE4DCD-6064-48AA-B6E4-6478E29E35E8}"/>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178"/>
        <p:cNvGrpSpPr/>
        <p:nvPr/>
      </p:nvGrpSpPr>
      <p:grpSpPr>
        <a:xfrm>
          <a:off x="0" y="0"/>
          <a:ext cx="0" cy="0"/>
          <a:chOff x="0" y="0"/>
          <a:chExt cx="0" cy="0"/>
        </a:xfrm>
      </p:grpSpPr>
      <p:sp>
        <p:nvSpPr>
          <p:cNvPr id="179" name="Google Shape;179;p13"/>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180" name="Google Shape;180;p13"/>
          <p:cNvSpPr txBox="1">
            <a:spLocks noGrp="1"/>
          </p:cNvSpPr>
          <p:nvPr>
            <p:ph type="body" idx="1"/>
          </p:nvPr>
        </p:nvSpPr>
        <p:spPr>
          <a:xfrm>
            <a:off x="539551" y="908720"/>
            <a:ext cx="7730991" cy="504056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rgbClr val="000000"/>
              </a:buClr>
              <a:buSzPts val="1800"/>
              <a:buChar char="•"/>
            </a:pPr>
            <a:r>
              <a:rPr lang="en-US" sz="1800" b="1" i="0" u="none" strike="noStrike">
                <a:solidFill>
                  <a:srgbClr val="000000"/>
                </a:solidFill>
                <a:latin typeface="Bookman Old Style"/>
                <a:ea typeface="Bookman Old Style"/>
                <a:cs typeface="Bookman Old Style"/>
                <a:sym typeface="Bookman Old Style"/>
              </a:rPr>
              <a:t>A. Multiple choice questions</a:t>
            </a:r>
            <a:endParaRPr/>
          </a:p>
          <a:p>
            <a:pPr marL="0" lvl="0" indent="0" algn="l" rtl="0">
              <a:spcBef>
                <a:spcPts val="360"/>
              </a:spcBef>
              <a:spcAft>
                <a:spcPts val="0"/>
              </a:spcAft>
              <a:buClr>
                <a:srgbClr val="000000"/>
              </a:buClr>
              <a:buSzPts val="1800"/>
              <a:buNone/>
            </a:pPr>
            <a:r>
              <a:rPr lang="en-US" sz="1800" b="1" i="0" u="none" strike="noStrike">
                <a:solidFill>
                  <a:srgbClr val="000000"/>
                </a:solidFill>
                <a:latin typeface="Bookman Old Style"/>
                <a:ea typeface="Bookman Old Style"/>
                <a:cs typeface="Bookman Old Style"/>
                <a:sym typeface="Bookman Old Style"/>
              </a:rPr>
              <a:t> Read the questions carefully and circle the letter (a), (b), (c) or (d) that best     answers the question.</a:t>
            </a:r>
            <a:endParaRPr/>
          </a:p>
          <a:p>
            <a:pPr marL="457200" lvl="0" indent="-457200" algn="l" rtl="0">
              <a:spcBef>
                <a:spcPts val="400"/>
              </a:spcBef>
              <a:spcAft>
                <a:spcPts val="0"/>
              </a:spcAft>
              <a:buClr>
                <a:schemeClr val="dk1"/>
              </a:buClr>
              <a:buSzPts val="2000"/>
              <a:buFont typeface="Calibri"/>
              <a:buAutoNum type="arabicPeriod"/>
            </a:pPr>
            <a:r>
              <a:rPr lang="en-US" sz="2000" b="0" i="0" u="none" strike="noStrike"/>
              <a:t>Identify the subject in the sentence, “The children played football.”</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The children</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Children played</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Played </a:t>
            </a:r>
            <a:endParaRPr/>
          </a:p>
          <a:p>
            <a:pPr marL="342900" lvl="0" indent="-342900" algn="l" rtl="0">
              <a:spcBef>
                <a:spcPts val="480"/>
              </a:spcBef>
              <a:spcAft>
                <a:spcPts val="0"/>
              </a:spcAft>
              <a:buClr>
                <a:schemeClr val="dk1"/>
              </a:buClr>
              <a:buSzPts val="2000"/>
              <a:buFont typeface="Calibri"/>
              <a:buAutoNum type="alphaUcPeriod"/>
            </a:pPr>
            <a:r>
              <a:rPr lang="en-US" sz="2000" b="0" i="0" u="none" strike="noStrike"/>
              <a:t>  Football</a:t>
            </a:r>
            <a:r>
              <a:rPr lang="en-US" sz="2400"/>
              <a:t> </a:t>
            </a:r>
            <a:endParaRPr/>
          </a:p>
          <a:p>
            <a:pPr marL="457200" lvl="0" indent="-457200" algn="l" rtl="0">
              <a:spcBef>
                <a:spcPts val="400"/>
              </a:spcBef>
              <a:spcAft>
                <a:spcPts val="0"/>
              </a:spcAft>
              <a:buClr>
                <a:schemeClr val="dk1"/>
              </a:buClr>
              <a:buSzPts val="2000"/>
              <a:buFont typeface="Calibri"/>
              <a:buAutoNum type="arabicPeriod" startAt="2"/>
            </a:pPr>
            <a:r>
              <a:rPr lang="en-US" sz="2000" b="0" i="0" u="none" strike="noStrike"/>
              <a:t>Identify the object in the sentence, “The children played football.”</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The children</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Children played</a:t>
            </a:r>
            <a:endParaRPr/>
          </a:p>
          <a:p>
            <a:pPr marL="457200" lvl="0" indent="-457200" algn="l" rtl="0">
              <a:spcBef>
                <a:spcPts val="400"/>
              </a:spcBef>
              <a:spcAft>
                <a:spcPts val="0"/>
              </a:spcAft>
              <a:buClr>
                <a:schemeClr val="dk1"/>
              </a:buClr>
              <a:buSzPts val="2000"/>
              <a:buFont typeface="Calibri"/>
              <a:buAutoNum type="alphaUcPeriod"/>
            </a:pPr>
            <a:r>
              <a:rPr lang="en-US" sz="2000" b="0" i="0" u="none" strike="noStrike"/>
              <a:t>Played </a:t>
            </a:r>
            <a:endParaRPr/>
          </a:p>
          <a:p>
            <a:pPr marL="342900" lvl="0" indent="-342900" algn="l" rtl="0">
              <a:spcBef>
                <a:spcPts val="480"/>
              </a:spcBef>
              <a:spcAft>
                <a:spcPts val="0"/>
              </a:spcAft>
              <a:buClr>
                <a:schemeClr val="dk1"/>
              </a:buClr>
              <a:buSzPts val="2000"/>
              <a:buFont typeface="Calibri"/>
              <a:buAutoNum type="alphaUcPeriod"/>
            </a:pPr>
            <a:r>
              <a:rPr lang="en-US" sz="2000" b="0" i="0" u="none" strike="noStrike"/>
              <a:t>  Football</a:t>
            </a:r>
            <a:r>
              <a:rPr lang="en-US" sz="2400"/>
              <a:t> </a:t>
            </a:r>
            <a:endParaRPr/>
          </a:p>
        </p:txBody>
      </p:sp>
      <p:pic>
        <p:nvPicPr>
          <p:cNvPr id="4" name="Google Shape;96;p1">
            <a:extLst>
              <a:ext uri="{FF2B5EF4-FFF2-40B4-BE49-F238E27FC236}">
                <a16:creationId xmlns:a16="http://schemas.microsoft.com/office/drawing/2014/main" id="{E4BDC1FC-1C00-43D9-9D54-5C0A1F6CF7DF}"/>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184"/>
        <p:cNvGrpSpPr/>
        <p:nvPr/>
      </p:nvGrpSpPr>
      <p:grpSpPr>
        <a:xfrm>
          <a:off x="0" y="0"/>
          <a:ext cx="0" cy="0"/>
          <a:chOff x="0" y="0"/>
          <a:chExt cx="0" cy="0"/>
        </a:xfrm>
      </p:grpSpPr>
      <p:sp>
        <p:nvSpPr>
          <p:cNvPr id="185" name="Google Shape;185;p14"/>
          <p:cNvSpPr txBox="1">
            <a:spLocks noGrp="1"/>
          </p:cNvSpPr>
          <p:nvPr>
            <p:ph type="title"/>
          </p:nvPr>
        </p:nvSpPr>
        <p:spPr>
          <a:xfrm>
            <a:off x="457200" y="-315416"/>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Home Assignment</a:t>
            </a:r>
            <a:endParaRPr/>
          </a:p>
        </p:txBody>
      </p:sp>
      <p:sp>
        <p:nvSpPr>
          <p:cNvPr id="186" name="Google Shape;186;p14"/>
          <p:cNvSpPr txBox="1">
            <a:spLocks noGrp="1"/>
          </p:cNvSpPr>
          <p:nvPr>
            <p:ph type="body" idx="1"/>
          </p:nvPr>
        </p:nvSpPr>
        <p:spPr>
          <a:xfrm>
            <a:off x="40943" y="908720"/>
            <a:ext cx="8229600" cy="5040560"/>
          </a:xfrm>
          <a:prstGeom prst="rect">
            <a:avLst/>
          </a:prstGeom>
          <a:noFill/>
          <a:ln>
            <a:noFill/>
          </a:ln>
        </p:spPr>
        <p:txBody>
          <a:bodyPr spcFirstLastPara="1" wrap="square" lIns="91425" tIns="45700" rIns="91425" bIns="45700" anchor="t" anchorCtr="0">
            <a:noAutofit/>
          </a:bodyPr>
          <a:lstStyle/>
          <a:p>
            <a:pPr marL="342900" lvl="0" indent="-228600" algn="l" rtl="0">
              <a:spcBef>
                <a:spcPts val="0"/>
              </a:spcBef>
              <a:spcAft>
                <a:spcPts val="0"/>
              </a:spcAft>
              <a:buClr>
                <a:schemeClr val="dk1"/>
              </a:buClr>
              <a:buSzPts val="1800"/>
              <a:buNone/>
            </a:pPr>
            <a:endParaRPr sz="1800"/>
          </a:p>
          <a:p>
            <a:pPr marL="0" lvl="0" indent="0" algn="l" rtl="0">
              <a:spcBef>
                <a:spcPts val="360"/>
              </a:spcBef>
              <a:spcAft>
                <a:spcPts val="0"/>
              </a:spcAft>
              <a:buClr>
                <a:schemeClr val="dk1"/>
              </a:buClr>
              <a:buSzPts val="1800"/>
              <a:buNone/>
            </a:pPr>
            <a:endParaRPr sz="1800"/>
          </a:p>
        </p:txBody>
      </p:sp>
      <p:sp>
        <p:nvSpPr>
          <p:cNvPr id="187" name="Google Shape;187;p14"/>
          <p:cNvSpPr txBox="1"/>
          <p:nvPr/>
        </p:nvSpPr>
        <p:spPr>
          <a:xfrm>
            <a:off x="807265" y="1831639"/>
            <a:ext cx="7813343" cy="3170099"/>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000"/>
              <a:buFont typeface="Calibri"/>
              <a:buAutoNum type="arabicPeriod" startAt="3"/>
            </a:pPr>
            <a:r>
              <a:rPr lang="en-US" sz="2000" b="0" i="0" u="none" strike="noStrike" cap="none">
                <a:solidFill>
                  <a:schemeClr val="dk1"/>
                </a:solidFill>
                <a:latin typeface="Calibri"/>
                <a:ea typeface="Calibri"/>
                <a:cs typeface="Calibri"/>
                <a:sym typeface="Calibri"/>
              </a:rPr>
              <a:t>Which of these sentences has both indirect and direct objects?</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I am watching TV.</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She bought a blue pen.</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The girls played cricket.</a:t>
            </a:r>
            <a:endParaRPr/>
          </a:p>
          <a:p>
            <a:pPr marL="342900" marR="0" lvl="0" indent="-342900" algn="l" rtl="0">
              <a:spcBef>
                <a:spcPts val="0"/>
              </a:spcBef>
              <a:spcAft>
                <a:spcPts val="0"/>
              </a:spcAft>
              <a:buClr>
                <a:schemeClr val="dk1"/>
              </a:buClr>
              <a:buSzPts val="2000"/>
              <a:buFont typeface="Calibri"/>
              <a:buAutoNum type="alphaUcPeriod"/>
            </a:pPr>
            <a:r>
              <a:rPr lang="en-US" sz="2000" b="0" i="0" u="none" strike="noStrike" cap="none">
                <a:solidFill>
                  <a:schemeClr val="dk1"/>
                </a:solidFill>
                <a:latin typeface="Calibri"/>
                <a:ea typeface="Calibri"/>
                <a:cs typeface="Calibri"/>
                <a:sym typeface="Calibri"/>
              </a:rPr>
              <a:t>He wrote his sister a letter.</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4. Which of these sentences is in passive voice?</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(a) They are watching a movie.</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(b) The clock was repaired by Raju.</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(c) He is sleeping in the room.</a:t>
            </a:r>
            <a:endParaRPr/>
          </a:p>
          <a:p>
            <a:pPr marL="0" marR="0" lvl="0" indent="0" algn="l" rtl="0">
              <a:spcBef>
                <a:spcPts val="0"/>
              </a:spcBef>
              <a:spcAft>
                <a:spcPts val="0"/>
              </a:spcAft>
              <a:buNone/>
            </a:pPr>
            <a:r>
              <a:rPr lang="en-US" sz="2000" b="0" i="0" u="none" strike="noStrike" cap="none">
                <a:solidFill>
                  <a:schemeClr val="dk1"/>
                </a:solidFill>
                <a:latin typeface="Calibri"/>
                <a:ea typeface="Calibri"/>
                <a:cs typeface="Calibri"/>
                <a:sym typeface="Calibri"/>
              </a:rPr>
              <a:t>(d) My pet dog bit the postman.</a:t>
            </a:r>
            <a:endParaRPr/>
          </a:p>
        </p:txBody>
      </p:sp>
      <p:pic>
        <p:nvPicPr>
          <p:cNvPr id="5" name="Google Shape;96;p1">
            <a:extLst>
              <a:ext uri="{FF2B5EF4-FFF2-40B4-BE49-F238E27FC236}">
                <a16:creationId xmlns:a16="http://schemas.microsoft.com/office/drawing/2014/main" id="{A316A696-D900-4081-802D-3B7CAECF365D}"/>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191"/>
        <p:cNvGrpSpPr/>
        <p:nvPr/>
      </p:nvGrpSpPr>
      <p:grpSpPr>
        <a:xfrm>
          <a:off x="0" y="0"/>
          <a:ext cx="0" cy="0"/>
          <a:chOff x="0" y="0"/>
          <a:chExt cx="0" cy="0"/>
        </a:xfrm>
      </p:grpSpPr>
      <p:sp>
        <p:nvSpPr>
          <p:cNvPr id="193" name="Google Shape;193;p15"/>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B. Short answer questions</a:t>
            </a:r>
            <a:endParaRPr/>
          </a:p>
          <a:p>
            <a:pPr marL="342900" lvl="0" indent="-342900" algn="just" rtl="0">
              <a:spcBef>
                <a:spcPts val="400"/>
              </a:spcBef>
              <a:spcAft>
                <a:spcPts val="0"/>
              </a:spcAft>
              <a:buClr>
                <a:schemeClr val="dk1"/>
              </a:buClr>
              <a:buSzPts val="2000"/>
              <a:buChar char="•"/>
            </a:pPr>
            <a:r>
              <a:rPr lang="en-US" sz="2000" b="0" i="0" u="none" strike="noStrike"/>
              <a:t>1. Write one sentence of each type—statement, question, exclamatory and order.</a:t>
            </a:r>
            <a:endParaRPr/>
          </a:p>
          <a:p>
            <a:pPr marL="342900" lvl="0" indent="-342900" algn="just" rtl="0">
              <a:spcBef>
                <a:spcPts val="400"/>
              </a:spcBef>
              <a:spcAft>
                <a:spcPts val="0"/>
              </a:spcAft>
              <a:buClr>
                <a:schemeClr val="dk1"/>
              </a:buClr>
              <a:buSzPts val="2000"/>
              <a:buChar char="•"/>
            </a:pPr>
            <a:r>
              <a:rPr lang="en-US" sz="2000" b="0" i="0" u="none" strike="noStrike"/>
              <a:t>2. Which is your favourite festival? Write two paragraphs about your favourite festival. Each paragraph should have a minimum of four sentences. Make sure you follow all the rules about sentences and paragraphs you have learnt.</a:t>
            </a:r>
            <a:endParaRPr/>
          </a:p>
          <a:p>
            <a:pPr marL="342900" lvl="0" indent="-342900" algn="just" rtl="0">
              <a:spcBef>
                <a:spcPts val="400"/>
              </a:spcBef>
              <a:spcAft>
                <a:spcPts val="0"/>
              </a:spcAft>
              <a:buClr>
                <a:schemeClr val="dk1"/>
              </a:buClr>
              <a:buSzPts val="2000"/>
              <a:buChar char="•"/>
            </a:pPr>
            <a:r>
              <a:rPr lang="en-US" sz="2000" b="0" i="0" u="none" strike="noStrike"/>
              <a:t>3. Practice speaking correct sentences with your classmates. Try and find the parts of sentences which you use commonly.</a:t>
            </a:r>
            <a:endParaRPr sz="2000"/>
          </a:p>
          <a:p>
            <a:pPr marL="342900" lvl="0" indent="-254000" algn="l" rtl="0">
              <a:spcBef>
                <a:spcPts val="280"/>
              </a:spcBef>
              <a:spcAft>
                <a:spcPts val="0"/>
              </a:spcAft>
              <a:buClr>
                <a:schemeClr val="dk1"/>
              </a:buClr>
              <a:buSzPts val="1400"/>
              <a:buNone/>
            </a:pPr>
            <a:endParaRPr/>
          </a:p>
        </p:txBody>
      </p:sp>
      <p:pic>
        <p:nvPicPr>
          <p:cNvPr id="4" name="Google Shape;96;p1">
            <a:extLst>
              <a:ext uri="{FF2B5EF4-FFF2-40B4-BE49-F238E27FC236}">
                <a16:creationId xmlns:a16="http://schemas.microsoft.com/office/drawing/2014/main" id="{CB5FC5ED-F3A3-41B3-845D-AC01F42B62F8}"/>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197"/>
        <p:cNvGrpSpPr/>
        <p:nvPr/>
      </p:nvGrpSpPr>
      <p:grpSpPr>
        <a:xfrm>
          <a:off x="0" y="0"/>
          <a:ext cx="0" cy="0"/>
          <a:chOff x="0" y="0"/>
          <a:chExt cx="0" cy="0"/>
        </a:xfrm>
      </p:grpSpPr>
      <p:pic>
        <p:nvPicPr>
          <p:cNvPr id="198" name="Google Shape;198;p16"/>
          <p:cNvPicPr preferRelativeResize="0"/>
          <p:nvPr/>
        </p:nvPicPr>
        <p:blipFill rotWithShape="1">
          <a:blip r:embed="rId3">
            <a:alphaModFix/>
          </a:blip>
          <a:srcRect/>
          <a:stretch/>
        </p:blipFill>
        <p:spPr>
          <a:xfrm>
            <a:off x="7643737" y="129870"/>
            <a:ext cx="1232526" cy="611875"/>
          </a:xfrm>
          <a:prstGeom prst="rect">
            <a:avLst/>
          </a:prstGeom>
          <a:noFill/>
          <a:ln>
            <a:noFill/>
          </a:ln>
        </p:spPr>
      </p:pic>
      <p:sp>
        <p:nvSpPr>
          <p:cNvPr id="199" name="Google Shape;199;p16"/>
          <p:cNvSpPr txBox="1"/>
          <p:nvPr/>
        </p:nvSpPr>
        <p:spPr>
          <a:xfrm>
            <a:off x="621425" y="160075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None/>
            </a:pPr>
            <a:r>
              <a:rPr lang="en-US"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None/>
            </a:pPr>
            <a:r>
              <a:rPr lang="en-US"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02"/>
        <p:cNvGrpSpPr/>
        <p:nvPr/>
      </p:nvGrpSpPr>
      <p:grpSpPr>
        <a:xfrm>
          <a:off x="0" y="0"/>
          <a:ext cx="0" cy="0"/>
          <a:chOff x="0" y="0"/>
          <a:chExt cx="0" cy="0"/>
        </a:xfrm>
      </p:grpSpPr>
      <p:sp>
        <p:nvSpPr>
          <p:cNvPr id="103" name="Google Shape;103;gdf3251cefb_0_0"/>
          <p:cNvSpPr txBox="1">
            <a:spLocks noGrp="1"/>
          </p:cNvSpPr>
          <p:nvPr>
            <p:ph type="title"/>
          </p:nvPr>
        </p:nvSpPr>
        <p:spPr>
          <a:xfrm>
            <a:off x="457200" y="274638"/>
            <a:ext cx="8229600" cy="1143000"/>
          </a:xfrm>
          <a:prstGeom prst="rect">
            <a:avLst/>
          </a:prstGeom>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1100"/>
              <a:buFont typeface="Arial"/>
              <a:buNone/>
            </a:pPr>
            <a:r>
              <a:rPr lang="en-US"/>
              <a:t>Learning Outcome of this Session</a:t>
            </a:r>
            <a:endParaRPr/>
          </a:p>
          <a:p>
            <a:pPr marL="0" lvl="0" indent="0" algn="ctr" rtl="0">
              <a:spcBef>
                <a:spcPts val="0"/>
              </a:spcBef>
              <a:spcAft>
                <a:spcPts val="0"/>
              </a:spcAft>
              <a:buNone/>
            </a:pPr>
            <a:endParaRPr/>
          </a:p>
        </p:txBody>
      </p:sp>
      <p:sp>
        <p:nvSpPr>
          <p:cNvPr id="104" name="Google Shape;104;gdf3251cefb_0_0"/>
          <p:cNvSpPr txBox="1">
            <a:spLocks noGrp="1"/>
          </p:cNvSpPr>
          <p:nvPr>
            <p:ph type="body" idx="1"/>
          </p:nvPr>
        </p:nvSpPr>
        <p:spPr>
          <a:xfrm>
            <a:off x="457200" y="1600200"/>
            <a:ext cx="8229600" cy="4526100"/>
          </a:xfrm>
          <a:prstGeom prst="rect">
            <a:avLst/>
          </a:prstGeom>
        </p:spPr>
        <p:txBody>
          <a:bodyPr spcFirstLastPara="1" wrap="square" lIns="91425" tIns="45700" rIns="91425" bIns="45700" anchor="t" anchorCtr="0">
            <a:normAutofit/>
          </a:bodyPr>
          <a:lstStyle/>
          <a:p>
            <a:pPr marL="0" lvl="0" indent="0" algn="just" rtl="0">
              <a:spcBef>
                <a:spcPts val="0"/>
              </a:spcBef>
              <a:spcAft>
                <a:spcPts val="0"/>
              </a:spcAft>
              <a:buClr>
                <a:schemeClr val="dk1"/>
              </a:buClr>
              <a:buSzPts val="1100"/>
              <a:buFont typeface="Arial"/>
              <a:buNone/>
            </a:pPr>
            <a:r>
              <a:rPr lang="en-US" sz="1800">
                <a:solidFill>
                  <a:srgbClr val="333333"/>
                </a:solidFill>
                <a:highlight>
                  <a:srgbClr val="FFFFFF"/>
                </a:highlight>
              </a:rPr>
              <a:t>Student could able to understand:</a:t>
            </a:r>
            <a:endParaRPr sz="1800">
              <a:solidFill>
                <a:srgbClr val="333333"/>
              </a:solidFill>
              <a:highlight>
                <a:srgbClr val="FFFFFF"/>
              </a:highlight>
            </a:endParaRPr>
          </a:p>
          <a:p>
            <a:pPr marL="457200" lvl="0" indent="-342900" algn="just" rtl="0">
              <a:spcBef>
                <a:spcPts val="0"/>
              </a:spcBef>
              <a:spcAft>
                <a:spcPts val="0"/>
              </a:spcAft>
              <a:buSzPts val="1800"/>
              <a:buFont typeface="Calibri"/>
              <a:buChar char="●"/>
            </a:pPr>
            <a:r>
              <a:rPr lang="en-US" sz="1800"/>
              <a:t>Sentences, Parts of a Sentence, Types of Objects, Types of Sentences, Paragraph.</a:t>
            </a:r>
            <a:endParaRPr sz="1800"/>
          </a:p>
        </p:txBody>
      </p:sp>
      <p:pic>
        <p:nvPicPr>
          <p:cNvPr id="4" name="Google Shape;96;p1">
            <a:extLst>
              <a:ext uri="{FF2B5EF4-FFF2-40B4-BE49-F238E27FC236}">
                <a16:creationId xmlns:a16="http://schemas.microsoft.com/office/drawing/2014/main" id="{FD5DCB34-B679-4F86-AAE6-72EB7E6F41F0}"/>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08"/>
        <p:cNvGrpSpPr/>
        <p:nvPr/>
      </p:nvGrpSpPr>
      <p:grpSpPr>
        <a:xfrm>
          <a:off x="0" y="0"/>
          <a:ext cx="0" cy="0"/>
          <a:chOff x="0" y="0"/>
          <a:chExt cx="0" cy="0"/>
        </a:xfrm>
      </p:grpSpPr>
      <p:sp>
        <p:nvSpPr>
          <p:cNvPr id="109" name="Google Shape;109;p2"/>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Writing Skills: Sentences</a:t>
            </a:r>
            <a:endParaRPr/>
          </a:p>
        </p:txBody>
      </p:sp>
      <p:sp>
        <p:nvSpPr>
          <p:cNvPr id="110" name="Google Shape;110;p2"/>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Parts of a sentence</a:t>
            </a:r>
            <a:endParaRPr/>
          </a:p>
          <a:p>
            <a:pPr marL="342900" lvl="0" indent="-342900" algn="just" rtl="0">
              <a:spcBef>
                <a:spcPts val="400"/>
              </a:spcBef>
              <a:spcAft>
                <a:spcPts val="0"/>
              </a:spcAft>
              <a:buClr>
                <a:schemeClr val="dk1"/>
              </a:buClr>
              <a:buSzPts val="2000"/>
              <a:buChar char="•"/>
            </a:pPr>
            <a:r>
              <a:rPr lang="en-US" sz="2000" b="0" i="0" u="none" strike="noStrike">
                <a:latin typeface="Calibri"/>
                <a:ea typeface="Calibri"/>
                <a:cs typeface="Calibri"/>
                <a:sym typeface="Calibri"/>
              </a:rPr>
              <a:t>Almost all English sentences have a subject and a verb. Some also have an object. A </a:t>
            </a:r>
            <a:r>
              <a:rPr lang="en-US" sz="2000" b="1" i="0" u="none" strike="noStrike">
                <a:latin typeface="Calibri"/>
                <a:ea typeface="Calibri"/>
                <a:cs typeface="Calibri"/>
                <a:sym typeface="Calibri"/>
              </a:rPr>
              <a:t>subject </a:t>
            </a:r>
            <a:r>
              <a:rPr lang="en-US" sz="2000" b="0" i="0" u="none" strike="noStrike">
                <a:latin typeface="Calibri"/>
                <a:ea typeface="Calibri"/>
                <a:cs typeface="Calibri"/>
                <a:sym typeface="Calibri"/>
              </a:rPr>
              <a:t>is the person or thing that does an action. A </a:t>
            </a:r>
            <a:r>
              <a:rPr lang="en-US" sz="2000" b="1" i="0" u="none" strike="noStrike">
                <a:latin typeface="Calibri"/>
                <a:ea typeface="Calibri"/>
                <a:cs typeface="Calibri"/>
                <a:sym typeface="Calibri"/>
              </a:rPr>
              <a:t>verb </a:t>
            </a:r>
            <a:r>
              <a:rPr lang="en-US" sz="2000" b="0" i="0" u="none" strike="noStrike">
                <a:latin typeface="Calibri"/>
                <a:ea typeface="Calibri"/>
                <a:cs typeface="Calibri"/>
                <a:sym typeface="Calibri"/>
              </a:rPr>
              <a:t>describes the action. </a:t>
            </a:r>
            <a:r>
              <a:rPr lang="en-US" sz="2000" b="1" i="0" u="none" strike="noStrike">
                <a:latin typeface="Calibri"/>
                <a:ea typeface="Calibri"/>
                <a:cs typeface="Calibri"/>
                <a:sym typeface="Calibri"/>
              </a:rPr>
              <a:t>Object </a:t>
            </a:r>
            <a:r>
              <a:rPr lang="en-US" sz="2000" b="0" i="0" u="none" strike="noStrike">
                <a:latin typeface="Calibri"/>
                <a:ea typeface="Calibri"/>
                <a:cs typeface="Calibri"/>
                <a:sym typeface="Calibri"/>
              </a:rPr>
              <a:t>is the person or thing that receives the action</a:t>
            </a:r>
            <a:endParaRPr sz="2400">
              <a:latin typeface="Calibri"/>
              <a:ea typeface="Calibri"/>
              <a:cs typeface="Calibri"/>
              <a:sym typeface="Calibri"/>
            </a:endParaRPr>
          </a:p>
          <a:p>
            <a:pPr marL="0" lvl="0" indent="0" algn="l" rtl="0">
              <a:spcBef>
                <a:spcPts val="360"/>
              </a:spcBef>
              <a:spcAft>
                <a:spcPts val="0"/>
              </a:spcAft>
              <a:buClr>
                <a:schemeClr val="dk1"/>
              </a:buClr>
              <a:buSzPts val="1800"/>
              <a:buNone/>
            </a:pPr>
            <a:endParaRPr sz="1800" b="1"/>
          </a:p>
        </p:txBody>
      </p:sp>
      <p:pic>
        <p:nvPicPr>
          <p:cNvPr id="111" name="Google Shape;111;p2"/>
          <p:cNvPicPr preferRelativeResize="0"/>
          <p:nvPr/>
        </p:nvPicPr>
        <p:blipFill rotWithShape="1">
          <a:blip r:embed="rId3">
            <a:alphaModFix/>
          </a:blip>
          <a:srcRect/>
          <a:stretch/>
        </p:blipFill>
        <p:spPr>
          <a:xfrm>
            <a:off x="827584" y="2728912"/>
            <a:ext cx="7776863" cy="2500288"/>
          </a:xfrm>
          <a:prstGeom prst="rect">
            <a:avLst/>
          </a:prstGeom>
          <a:noFill/>
          <a:ln>
            <a:noFill/>
          </a:ln>
        </p:spPr>
      </p:pic>
      <p:pic>
        <p:nvPicPr>
          <p:cNvPr id="5" name="Google Shape;96;p1">
            <a:extLst>
              <a:ext uri="{FF2B5EF4-FFF2-40B4-BE49-F238E27FC236}">
                <a16:creationId xmlns:a16="http://schemas.microsoft.com/office/drawing/2014/main" id="{521E9E3E-6500-47A2-AF41-83D53652DA57}"/>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15"/>
        <p:cNvGrpSpPr/>
        <p:nvPr/>
      </p:nvGrpSpPr>
      <p:grpSpPr>
        <a:xfrm>
          <a:off x="0" y="0"/>
          <a:ext cx="0" cy="0"/>
          <a:chOff x="0" y="0"/>
          <a:chExt cx="0" cy="0"/>
        </a:xfrm>
      </p:grpSpPr>
      <p:sp>
        <p:nvSpPr>
          <p:cNvPr id="116" name="Google Shape;116;p3"/>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Writing Skills: Sentences</a:t>
            </a:r>
            <a:endParaRPr/>
          </a:p>
        </p:txBody>
      </p:sp>
      <p:sp>
        <p:nvSpPr>
          <p:cNvPr id="117" name="Google Shape;117;p3"/>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000"/>
              <a:buNone/>
            </a:pPr>
            <a:r>
              <a:rPr lang="en-US" sz="2000" b="1" i="0" u="none" strike="noStrike"/>
              <a:t>Parts of a sentence</a:t>
            </a:r>
            <a:endParaRPr/>
          </a:p>
          <a:p>
            <a:pPr marL="0" lvl="0" indent="0" algn="l" rtl="0">
              <a:spcBef>
                <a:spcPts val="360"/>
              </a:spcBef>
              <a:spcAft>
                <a:spcPts val="0"/>
              </a:spcAft>
              <a:buClr>
                <a:schemeClr val="dk1"/>
              </a:buClr>
              <a:buSzPts val="1800"/>
              <a:buNone/>
            </a:pPr>
            <a:endParaRPr sz="1800" b="1"/>
          </a:p>
        </p:txBody>
      </p:sp>
      <p:pic>
        <p:nvPicPr>
          <p:cNvPr id="118" name="Google Shape;118;p3"/>
          <p:cNvPicPr preferRelativeResize="0"/>
          <p:nvPr/>
        </p:nvPicPr>
        <p:blipFill rotWithShape="1">
          <a:blip r:embed="rId3">
            <a:alphaModFix/>
          </a:blip>
          <a:srcRect/>
          <a:stretch/>
        </p:blipFill>
        <p:spPr>
          <a:xfrm>
            <a:off x="457200" y="1628800"/>
            <a:ext cx="8311952" cy="3672408"/>
          </a:xfrm>
          <a:prstGeom prst="rect">
            <a:avLst/>
          </a:prstGeom>
          <a:noFill/>
          <a:ln>
            <a:noFill/>
          </a:ln>
        </p:spPr>
      </p:pic>
      <p:pic>
        <p:nvPicPr>
          <p:cNvPr id="5" name="Google Shape;96;p1">
            <a:extLst>
              <a:ext uri="{FF2B5EF4-FFF2-40B4-BE49-F238E27FC236}">
                <a16:creationId xmlns:a16="http://schemas.microsoft.com/office/drawing/2014/main" id="{193B1CFB-BCD2-4540-9E34-F7E289ADFC6C}"/>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22"/>
        <p:cNvGrpSpPr/>
        <p:nvPr/>
      </p:nvGrpSpPr>
      <p:grpSpPr>
        <a:xfrm>
          <a:off x="0" y="0"/>
          <a:ext cx="0" cy="0"/>
          <a:chOff x="0" y="0"/>
          <a:chExt cx="0" cy="0"/>
        </a:xfrm>
      </p:grpSpPr>
      <p:sp>
        <p:nvSpPr>
          <p:cNvPr id="123" name="Google Shape;123;p4"/>
          <p:cNvSpPr txBox="1">
            <a:spLocks noGrp="1"/>
          </p:cNvSpPr>
          <p:nvPr>
            <p:ph type="title"/>
          </p:nvPr>
        </p:nvSpPr>
        <p:spPr>
          <a:xfrm>
            <a:off x="457200" y="274638"/>
            <a:ext cx="8229600" cy="92211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objects</a:t>
            </a:r>
            <a:endParaRPr/>
          </a:p>
        </p:txBody>
      </p:sp>
      <p:sp>
        <p:nvSpPr>
          <p:cNvPr id="124" name="Google Shape;124;p4"/>
          <p:cNvSpPr txBox="1">
            <a:spLocks noGrp="1"/>
          </p:cNvSpPr>
          <p:nvPr>
            <p:ph type="body" idx="1"/>
          </p:nvPr>
        </p:nvSpPr>
        <p:spPr>
          <a:xfrm>
            <a:off x="539552" y="980728"/>
            <a:ext cx="8229600" cy="5217443"/>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2000"/>
              <a:buChar char="•"/>
            </a:pPr>
            <a:r>
              <a:rPr lang="en-US" sz="2000" b="0" i="0" u="none" strike="noStrike"/>
              <a:t>The object in a sentence can be either direct or indirect.</a:t>
            </a:r>
            <a:endParaRPr/>
          </a:p>
          <a:p>
            <a:pPr marL="342900" lvl="0" indent="-342900" algn="l" rtl="0">
              <a:spcBef>
                <a:spcPts val="400"/>
              </a:spcBef>
              <a:spcAft>
                <a:spcPts val="0"/>
              </a:spcAft>
              <a:buClr>
                <a:schemeClr val="dk1"/>
              </a:buClr>
              <a:buSzPts val="2000"/>
              <a:buChar char="•"/>
            </a:pPr>
            <a:r>
              <a:rPr lang="en-US" sz="2000" b="0" i="0" u="none" strike="noStrike"/>
              <a:t>Direct objects are the ones directly ‘acted on’ by the action word (verb).</a:t>
            </a:r>
            <a:endParaRPr/>
          </a:p>
          <a:p>
            <a:pPr marL="342900" lvl="0" indent="-342900" algn="l" rtl="0">
              <a:spcBef>
                <a:spcPts val="400"/>
              </a:spcBef>
              <a:spcAft>
                <a:spcPts val="0"/>
              </a:spcAft>
              <a:buClr>
                <a:schemeClr val="dk1"/>
              </a:buClr>
              <a:buSzPts val="2000"/>
              <a:buChar char="•"/>
            </a:pPr>
            <a:r>
              <a:rPr lang="en-US" sz="2000" b="0" i="0" u="none" strike="noStrike"/>
              <a:t>A </a:t>
            </a:r>
            <a:r>
              <a:rPr lang="en-US" sz="2000" b="1" i="0" u="none" strike="noStrike"/>
              <a:t>direct object </a:t>
            </a:r>
            <a:r>
              <a:rPr lang="en-US" sz="2000" b="0" i="0" u="none" strike="noStrike"/>
              <a:t>answers the question ‘what?’. (book)</a:t>
            </a:r>
            <a:endParaRPr/>
          </a:p>
          <a:p>
            <a:pPr marL="342900" lvl="0" indent="-342900" algn="l" rtl="0">
              <a:spcBef>
                <a:spcPts val="400"/>
              </a:spcBef>
              <a:spcAft>
                <a:spcPts val="0"/>
              </a:spcAft>
              <a:buClr>
                <a:schemeClr val="dk1"/>
              </a:buClr>
              <a:buSzPts val="2000"/>
              <a:buChar char="•"/>
            </a:pPr>
            <a:r>
              <a:rPr lang="en-US" sz="2000" b="0" i="0" u="none" strike="noStrike"/>
              <a:t>An </a:t>
            </a:r>
            <a:r>
              <a:rPr lang="en-US" sz="2000" b="1" i="0" u="none" strike="noStrike"/>
              <a:t>indirect object </a:t>
            </a:r>
            <a:r>
              <a:rPr lang="en-US" sz="2000" b="0" i="0" u="none" strike="noStrike"/>
              <a:t>answers questions, such as ‘to whom’ and ‘for whom’. For example, in the sentence “</a:t>
            </a:r>
            <a:r>
              <a:rPr lang="en-US" sz="2000" b="1" i="0" u="none" strike="noStrike"/>
              <a:t>Abdul gave a gift to his mother</a:t>
            </a:r>
            <a:r>
              <a:rPr lang="en-US" sz="2000" b="0" i="0" u="none" strike="noStrike"/>
              <a:t>.” The verb is ‘</a:t>
            </a:r>
            <a:r>
              <a:rPr lang="en-US" sz="2000" b="1" i="0" u="none" strike="noStrike"/>
              <a:t>gave</a:t>
            </a:r>
            <a:r>
              <a:rPr lang="en-US" sz="2000" b="0" i="0" u="none" strike="noStrike"/>
              <a:t>’. There are two objects here — ‘gift’ and ‘mother’.  What did Abdul give? The gift. To whom did Abdul give the gift? To his mother. Here, ‘</a:t>
            </a:r>
            <a:r>
              <a:rPr lang="en-US" sz="2000" b="1" i="0" u="none" strike="noStrike"/>
              <a:t>gift</a:t>
            </a:r>
            <a:r>
              <a:rPr lang="en-US" sz="2000" b="0" i="0" u="none" strike="noStrike"/>
              <a:t>’ is the </a:t>
            </a:r>
            <a:r>
              <a:rPr lang="en-US" sz="2000" b="1" i="0" u="none" strike="noStrike"/>
              <a:t>direct object </a:t>
            </a:r>
            <a:r>
              <a:rPr lang="en-US" sz="2000" b="0" i="0" u="none" strike="noStrike"/>
              <a:t>and ‘</a:t>
            </a:r>
            <a:r>
              <a:rPr lang="en-US" sz="2000" b="1" i="0" u="none" strike="noStrike"/>
              <a:t>his mother</a:t>
            </a:r>
            <a:r>
              <a:rPr lang="en-US" sz="2000" b="0" i="0" u="none" strike="noStrike"/>
              <a:t>’ is the </a:t>
            </a:r>
            <a:r>
              <a:rPr lang="en-US" sz="2000" b="1" i="0" u="none" strike="noStrike"/>
              <a:t>indirect object</a:t>
            </a:r>
            <a:r>
              <a:rPr lang="en-US" sz="2000" b="0" i="0" u="none" strike="noStrike"/>
              <a:t>.</a:t>
            </a:r>
            <a:endParaRPr sz="2400" b="1"/>
          </a:p>
        </p:txBody>
      </p:sp>
      <p:pic>
        <p:nvPicPr>
          <p:cNvPr id="4" name="Google Shape;96;p1">
            <a:extLst>
              <a:ext uri="{FF2B5EF4-FFF2-40B4-BE49-F238E27FC236}">
                <a16:creationId xmlns:a16="http://schemas.microsoft.com/office/drawing/2014/main" id="{3E87E2F8-F58D-4AD1-939A-F0DB75DF5B8B}"/>
              </a:ext>
            </a:extLst>
          </p:cNvPr>
          <p:cNvPicPr preferRelativeResize="0"/>
          <p:nvPr/>
        </p:nvPicPr>
        <p:blipFill rotWithShape="1">
          <a:blip r:embed="rId3">
            <a:alphaModFix/>
          </a:blip>
          <a:srcRect/>
          <a:stretch/>
        </p:blipFill>
        <p:spPr>
          <a:xfrm>
            <a:off x="7424860" y="127650"/>
            <a:ext cx="1578401" cy="783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Direct and Indirect Objects</a:t>
            </a:r>
            <a:endParaRPr/>
          </a:p>
        </p:txBody>
      </p:sp>
      <p:pic>
        <p:nvPicPr>
          <p:cNvPr id="130" name="Google Shape;130;p5"/>
          <p:cNvPicPr preferRelativeResize="0">
            <a:picLocks noGrp="1"/>
          </p:cNvPicPr>
          <p:nvPr>
            <p:ph type="body" idx="1"/>
          </p:nvPr>
        </p:nvPicPr>
        <p:blipFill rotWithShape="1">
          <a:blip r:embed="rId3">
            <a:alphaModFix/>
          </a:blip>
          <a:srcRect/>
          <a:stretch/>
        </p:blipFill>
        <p:spPr>
          <a:xfrm>
            <a:off x="761670" y="1772816"/>
            <a:ext cx="7620660" cy="3520001"/>
          </a:xfrm>
          <a:prstGeom prst="rect">
            <a:avLst/>
          </a:prstGeom>
          <a:noFill/>
          <a:ln>
            <a:noFill/>
          </a:ln>
        </p:spPr>
      </p:pic>
      <p:pic>
        <p:nvPicPr>
          <p:cNvPr id="4" name="Google Shape;96;p1">
            <a:extLst>
              <a:ext uri="{FF2B5EF4-FFF2-40B4-BE49-F238E27FC236}">
                <a16:creationId xmlns:a16="http://schemas.microsoft.com/office/drawing/2014/main" id="{326E93A1-2677-4B62-98F4-41EF79F3F213}"/>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34"/>
        <p:cNvGrpSpPr/>
        <p:nvPr/>
      </p:nvGrpSpPr>
      <p:grpSpPr>
        <a:xfrm>
          <a:off x="0" y="0"/>
          <a:ext cx="0" cy="0"/>
          <a:chOff x="0" y="0"/>
          <a:chExt cx="0" cy="0"/>
        </a:xfrm>
      </p:grpSpPr>
      <p:sp>
        <p:nvSpPr>
          <p:cNvPr id="135" name="Google Shape;135;p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Direct and Indirect Objects</a:t>
            </a:r>
            <a:endParaRPr/>
          </a:p>
        </p:txBody>
      </p:sp>
      <p:pic>
        <p:nvPicPr>
          <p:cNvPr id="136" name="Google Shape;136;p6"/>
          <p:cNvPicPr preferRelativeResize="0">
            <a:picLocks noGrp="1"/>
          </p:cNvPicPr>
          <p:nvPr>
            <p:ph type="body" idx="1"/>
          </p:nvPr>
        </p:nvPicPr>
        <p:blipFill rotWithShape="1">
          <a:blip r:embed="rId3">
            <a:alphaModFix/>
          </a:blip>
          <a:srcRect/>
          <a:stretch/>
        </p:blipFill>
        <p:spPr>
          <a:xfrm>
            <a:off x="683568" y="1556792"/>
            <a:ext cx="8003231" cy="3725614"/>
          </a:xfrm>
          <a:prstGeom prst="rect">
            <a:avLst/>
          </a:prstGeom>
          <a:noFill/>
          <a:ln>
            <a:noFill/>
          </a:ln>
        </p:spPr>
      </p:pic>
      <p:pic>
        <p:nvPicPr>
          <p:cNvPr id="4" name="Google Shape;96;p1">
            <a:extLst>
              <a:ext uri="{FF2B5EF4-FFF2-40B4-BE49-F238E27FC236}">
                <a16:creationId xmlns:a16="http://schemas.microsoft.com/office/drawing/2014/main" id="{2BB975B2-0A09-4262-BEEF-0DA1EF7F5CE0}"/>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40"/>
        <p:cNvGrpSpPr/>
        <p:nvPr/>
      </p:nvGrpSpPr>
      <p:grpSpPr>
        <a:xfrm>
          <a:off x="0" y="0"/>
          <a:ext cx="0" cy="0"/>
          <a:chOff x="0" y="0"/>
          <a:chExt cx="0" cy="0"/>
        </a:xfrm>
      </p:grpSpPr>
      <p:sp>
        <p:nvSpPr>
          <p:cNvPr id="141" name="Google Shape;141;p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sentences</a:t>
            </a:r>
            <a:endParaRPr/>
          </a:p>
        </p:txBody>
      </p:sp>
      <p:sp>
        <p:nvSpPr>
          <p:cNvPr id="142" name="Google Shape;142;p7"/>
          <p:cNvSpPr txBox="1">
            <a:spLocks noGrp="1"/>
          </p:cNvSpPr>
          <p:nvPr>
            <p:ph type="body" idx="1"/>
          </p:nvPr>
        </p:nvSpPr>
        <p:spPr>
          <a:xfrm>
            <a:off x="457200" y="1268760"/>
            <a:ext cx="8229600" cy="4857403"/>
          </a:xfrm>
          <a:prstGeom prst="rect">
            <a:avLst/>
          </a:prstGeom>
          <a:noFill/>
          <a:ln>
            <a:noFill/>
          </a:ln>
        </p:spPr>
        <p:txBody>
          <a:bodyPr spcFirstLastPara="1" wrap="square" lIns="91425" tIns="45700" rIns="91425" bIns="45700" anchor="t" anchorCtr="0">
            <a:normAutofit/>
          </a:bodyPr>
          <a:lstStyle/>
          <a:p>
            <a:pPr marL="342900" lvl="0" indent="-342900" algn="just" rtl="0">
              <a:spcBef>
                <a:spcPts val="0"/>
              </a:spcBef>
              <a:spcAft>
                <a:spcPts val="0"/>
              </a:spcAft>
              <a:buClr>
                <a:srgbClr val="00B050"/>
              </a:buClr>
              <a:buSzPts val="2400"/>
              <a:buChar char="•"/>
            </a:pPr>
            <a:r>
              <a:rPr lang="en-US" sz="2400" b="1" i="0" u="sng" strike="noStrike">
                <a:solidFill>
                  <a:srgbClr val="00B050"/>
                </a:solidFill>
                <a:latin typeface="Calibri"/>
                <a:ea typeface="Calibri"/>
                <a:cs typeface="Calibri"/>
                <a:sym typeface="Calibri"/>
              </a:rPr>
              <a:t>Active and passive  voice sentence</a:t>
            </a:r>
            <a:endParaRPr sz="2800" b="1" i="0" u="sng" strike="noStrike">
              <a:solidFill>
                <a:srgbClr val="00B050"/>
              </a:solidFill>
              <a:latin typeface="Calibri"/>
              <a:ea typeface="Calibri"/>
              <a:cs typeface="Calibri"/>
              <a:sym typeface="Calibri"/>
            </a:endParaRPr>
          </a:p>
          <a:p>
            <a:pPr marL="342900" lvl="0" indent="-342900" algn="just" rtl="0">
              <a:spcBef>
                <a:spcPts val="400"/>
              </a:spcBef>
              <a:spcAft>
                <a:spcPts val="0"/>
              </a:spcAft>
              <a:buClr>
                <a:schemeClr val="dk1"/>
              </a:buClr>
              <a:buSzPts val="2000"/>
              <a:buChar char="•"/>
            </a:pPr>
            <a:r>
              <a:rPr lang="en-US" sz="2000" b="0" i="0" u="none" strike="noStrike"/>
              <a:t>Sentences where the subject does an action are known to be in the </a:t>
            </a:r>
            <a:r>
              <a:rPr lang="en-US" sz="2000" b="1" i="0" u="none" strike="noStrike"/>
              <a:t>Active </a:t>
            </a:r>
            <a:r>
              <a:rPr lang="en-US" sz="2000" b="0" i="0" u="none" strike="noStrike"/>
              <a:t>voice.</a:t>
            </a:r>
            <a:endParaRPr/>
          </a:p>
          <a:p>
            <a:pPr marL="342900" lvl="0" indent="-342900" algn="just" rtl="0">
              <a:spcBef>
                <a:spcPts val="400"/>
              </a:spcBef>
              <a:spcAft>
                <a:spcPts val="0"/>
              </a:spcAft>
              <a:buClr>
                <a:schemeClr val="dk1"/>
              </a:buClr>
              <a:buSzPts val="2000"/>
              <a:buChar char="•"/>
            </a:pPr>
            <a:r>
              <a:rPr lang="en-US" sz="2000" b="0" i="0" u="none" strike="noStrike"/>
              <a:t>Sentences in which the subject receives an action are known to be in the </a:t>
            </a:r>
            <a:r>
              <a:rPr lang="en-US" sz="2000" b="1" i="0" u="none" strike="noStrike"/>
              <a:t>Passive </a:t>
            </a:r>
            <a:r>
              <a:rPr lang="en-US" sz="2000" b="0" i="0" u="none" strike="noStrike"/>
              <a:t>voice.</a:t>
            </a:r>
            <a:endParaRPr sz="1600"/>
          </a:p>
        </p:txBody>
      </p:sp>
      <p:pic>
        <p:nvPicPr>
          <p:cNvPr id="143" name="Google Shape;143;p7"/>
          <p:cNvPicPr preferRelativeResize="0"/>
          <p:nvPr/>
        </p:nvPicPr>
        <p:blipFill rotWithShape="1">
          <a:blip r:embed="rId3">
            <a:alphaModFix/>
          </a:blip>
          <a:srcRect/>
          <a:stretch/>
        </p:blipFill>
        <p:spPr>
          <a:xfrm>
            <a:off x="1547664" y="3068960"/>
            <a:ext cx="6048672" cy="2304256"/>
          </a:xfrm>
          <a:prstGeom prst="rect">
            <a:avLst/>
          </a:prstGeom>
          <a:noFill/>
          <a:ln>
            <a:noFill/>
          </a:ln>
        </p:spPr>
      </p:pic>
      <p:pic>
        <p:nvPicPr>
          <p:cNvPr id="5" name="Google Shape;96;p1">
            <a:extLst>
              <a:ext uri="{FF2B5EF4-FFF2-40B4-BE49-F238E27FC236}">
                <a16:creationId xmlns:a16="http://schemas.microsoft.com/office/drawing/2014/main" id="{4647EC0F-BA6F-4397-BF52-DAEA04C40F06}"/>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147"/>
        <p:cNvGrpSpPr/>
        <p:nvPr/>
      </p:nvGrpSpPr>
      <p:grpSpPr>
        <a:xfrm>
          <a:off x="0" y="0"/>
          <a:ext cx="0" cy="0"/>
          <a:chOff x="0" y="0"/>
          <a:chExt cx="0" cy="0"/>
        </a:xfrm>
      </p:grpSpPr>
      <p:sp>
        <p:nvSpPr>
          <p:cNvPr id="148" name="Google Shape;148;p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0000"/>
              </a:buClr>
              <a:buSzPts val="3200"/>
              <a:buFont typeface="Calibri"/>
              <a:buNone/>
            </a:pPr>
            <a:r>
              <a:rPr lang="en-US"/>
              <a:t>Types of sentences</a:t>
            </a:r>
            <a:endParaRPr/>
          </a:p>
        </p:txBody>
      </p:sp>
      <p:sp>
        <p:nvSpPr>
          <p:cNvPr id="149" name="Google Shape;149;p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p>
            <a:pPr marL="342900" lvl="0" indent="-241300" algn="just" rtl="0">
              <a:spcBef>
                <a:spcPts val="0"/>
              </a:spcBef>
              <a:spcAft>
                <a:spcPts val="0"/>
              </a:spcAft>
              <a:buClr>
                <a:schemeClr val="dk1"/>
              </a:buClr>
              <a:buSzPts val="1600"/>
              <a:buNone/>
            </a:pPr>
            <a:endParaRPr sz="1600"/>
          </a:p>
        </p:txBody>
      </p:sp>
      <p:pic>
        <p:nvPicPr>
          <p:cNvPr id="150" name="Google Shape;150;p8"/>
          <p:cNvPicPr preferRelativeResize="0"/>
          <p:nvPr/>
        </p:nvPicPr>
        <p:blipFill rotWithShape="1">
          <a:blip r:embed="rId3">
            <a:alphaModFix/>
          </a:blip>
          <a:srcRect/>
          <a:stretch/>
        </p:blipFill>
        <p:spPr>
          <a:xfrm>
            <a:off x="1115616" y="1988840"/>
            <a:ext cx="6912768" cy="3456383"/>
          </a:xfrm>
          <a:prstGeom prst="rect">
            <a:avLst/>
          </a:prstGeom>
          <a:noFill/>
          <a:ln>
            <a:noFill/>
          </a:ln>
        </p:spPr>
      </p:pic>
      <p:pic>
        <p:nvPicPr>
          <p:cNvPr id="5" name="Google Shape;96;p1">
            <a:extLst>
              <a:ext uri="{FF2B5EF4-FFF2-40B4-BE49-F238E27FC236}">
                <a16:creationId xmlns:a16="http://schemas.microsoft.com/office/drawing/2014/main" id="{08D69FBB-8D28-444A-A64F-CE283C1E564A}"/>
              </a:ext>
            </a:extLst>
          </p:cNvPr>
          <p:cNvPicPr preferRelativeResize="0"/>
          <p:nvPr/>
        </p:nvPicPr>
        <p:blipFill rotWithShape="1">
          <a:blip r:embed="rId4">
            <a:alphaModFix/>
          </a:blip>
          <a:srcRect/>
          <a:stretch/>
        </p:blipFill>
        <p:spPr>
          <a:xfrm>
            <a:off x="7424860" y="127650"/>
            <a:ext cx="1578401" cy="783575"/>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701</Words>
  <Application>Microsoft Office PowerPoint</Application>
  <PresentationFormat>On-screen Show (4:3)</PresentationFormat>
  <Paragraphs>62</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Bookman Old Style</vt:lpstr>
      <vt:lpstr>Calibri</vt:lpstr>
      <vt:lpstr>Office Theme</vt:lpstr>
      <vt:lpstr>Communication Skills</vt:lpstr>
      <vt:lpstr>Learning Outcome of this Session </vt:lpstr>
      <vt:lpstr>Writing Skills: Sentences</vt:lpstr>
      <vt:lpstr>Writing Skills: Sentences</vt:lpstr>
      <vt:lpstr>Types of objects</vt:lpstr>
      <vt:lpstr>Direct and Indirect Objects</vt:lpstr>
      <vt:lpstr>Direct and Indirect Objects</vt:lpstr>
      <vt:lpstr>Types of sentences</vt:lpstr>
      <vt:lpstr>Types of sentences</vt:lpstr>
      <vt:lpstr>         Types of sentences (according to  their purpose)</vt:lpstr>
      <vt:lpstr>         Types of sentences (according to their purpose)</vt:lpstr>
      <vt:lpstr>         Types of sentences (according to their purpose)</vt:lpstr>
      <vt:lpstr>Paragraphs</vt:lpstr>
      <vt:lpstr>Home Assignment</vt:lpstr>
      <vt:lpstr>Home Assignment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dc:title>
  <dc:creator>ashish</dc:creator>
  <cp:lastModifiedBy>GITASHREE NAYAK</cp:lastModifiedBy>
  <cp:revision>1</cp:revision>
  <dcterms:created xsi:type="dcterms:W3CDTF">2020-06-19T05:51:45Z</dcterms:created>
  <dcterms:modified xsi:type="dcterms:W3CDTF">2022-01-31T21:08:15Z</dcterms:modified>
</cp:coreProperties>
</file>